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7" r:id="rId9"/>
    <p:sldId id="266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C6E04-6AE0-3926-894D-55A3C4EACFD6}" v="4" dt="2025-08-03T06:38:08.380"/>
    <p1510:client id="{76C98CE7-1DA8-7512-3352-707ADB26BAF4}" v="22" dt="2025-08-03T05:44:18.800"/>
    <p1510:client id="{EF1F724A-2E91-4795-877A-C5E388BD26BF}" v="218" dt="2025-08-03T05:58:57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2b4c1cfe2a294baea35607c21411a8b0?sid=e16fdc17-ab09-4b1f-8860-48151bf22203" TargetMode="External"/><Relationship Id="rId2" Type="http://schemas.openxmlformats.org/officeDocument/2006/relationships/hyperlink" Target="https://teams.microsoft.com/l/message/19:40243c4bbc3d4d058153f70f81018f67@thread.v2/1754168058944?context=%7b%22contextType%22:%22chat%22%7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397000"/>
            <a:ext cx="8915399" cy="2262781"/>
          </a:xfrm>
        </p:spPr>
        <p:txBody>
          <a:bodyPr>
            <a:normAutofit/>
          </a:bodyPr>
          <a:lstStyle/>
          <a:p>
            <a:pPr algn="ctr"/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: Your Developer Onboarding </a:t>
            </a:r>
            <a:r>
              <a:rPr lang="en-US" sz="400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br>
              <a:rPr lang="en-US"/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Streamlining New Developer Integration for your Application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405745"/>
            <a:ext cx="8915399" cy="1497917"/>
          </a:xfrm>
        </p:spPr>
        <p:txBody>
          <a:bodyPr/>
          <a:lstStyle/>
          <a:p>
            <a:r>
              <a:rPr lang="en-US" sz="2000" u="sng">
                <a:latin typeface="Arial" panose="020B0604020202020204" pitchFamily="34" charset="0"/>
                <a:cs typeface="Arial" panose="020B0604020202020204" pitchFamily="34" charset="0"/>
              </a:rPr>
              <a:t>Code Cortex Team</a:t>
            </a:r>
            <a:br>
              <a:rPr lang="en-US" sz="2000" u="sng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Bhavesh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Prachi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Pushpanjali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Rachna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Rajesh 		Sandeep 	Vikram</a:t>
            </a:r>
            <a:endParaRPr lang="en-I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8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br>
              <a:rPr lang="en-I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What's Next?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89212" y="2437363"/>
            <a:ext cx="89154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Pilot the </a:t>
            </a:r>
            <a:r>
              <a:rPr kumimoji="0" lang="en-US" altLang="en-US" sz="20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CodeCoach</a:t>
            </a: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bot with a small group of new hires for a feedback period.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Iterate on the knowledge base and conversational flows based on usage data.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 integration with other tools (e.g., Slack, IDE extensions).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Expand functionality to support more advanced queries and proactive assistance.</a:t>
            </a:r>
          </a:p>
        </p:txBody>
      </p:sp>
    </p:spTree>
    <p:extLst>
      <p:ext uri="{BB962C8B-B14F-4D97-AF65-F5344CB8AC3E}">
        <p14:creationId xmlns:p14="http://schemas.microsoft.com/office/powerpoint/2010/main" val="1628355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Additional Information  +  </a:t>
            </a:r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b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Problem video act: 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  <a:hlinkClick r:id="rId2" tooltip="https://teams.microsoft.com/l/message/19:40243c4bbc3d4d058153f70f81018f67@thread.v2/1754168058944?context=%7b%22contexttype%22%3a%22chat%22%7d"/>
              </a:rPr>
              <a:t>Bhavesh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  <a:hlinkClick r:id="rId2" tooltip="https://teams.microsoft.com/l/message/19:40243c4bbc3d4d058153f70f81018f67@thread.v2/1754168058944?context=%7b%22contexttype%22%3a%22chat%22%7d"/>
              </a:rPr>
              <a:t> 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  <a:hlinkClick r:id="rId2" tooltip="https://teams.microsoft.com/l/message/19:40243c4bbc3d4d058153f70f81018f67@thread.v2/1754168058944?context=%7b%22contexttype%22%3a%22chat%22%7d"/>
              </a:rPr>
              <a:t>Rathod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  <a:hlinkClick r:id="rId2" tooltip="https://teams.microsoft.com/l/message/19:40243c4bbc3d4d058153f70f81018f67@thread.v2/1754168058944?context=%7b%22contexttype%22%3a%22chat%22%7d"/>
              </a:rPr>
              <a:t>: 🎥 Video | Code Cortex Team | Microsoft Teams</a:t>
            </a:r>
            <a:br>
              <a:rPr lang="en-IN" sz="2000">
                <a:latin typeface="Arial" panose="020B0604020202020204" pitchFamily="34" charset="0"/>
                <a:cs typeface="Arial" panose="020B0604020202020204" pitchFamily="34" charset="0"/>
                <a:hlinkClick r:id="rId3" tooltip="https://www.loom.com/share/2b4c1cfe2a294baea35607c21411a8b0?sid=e16fdc17-ab09-4b1f-8860-48151bf22203"/>
              </a:rPr>
            </a:br>
            <a:endParaRPr lang="en-IN" sz="2000">
              <a:latin typeface="Arial" panose="020B0604020202020204" pitchFamily="34" charset="0"/>
              <a:cs typeface="Arial" panose="020B0604020202020204" pitchFamily="34" charset="0"/>
              <a:hlinkClick r:id="rId3" tooltip="https://www.loom.com/share/2b4c1cfe2a294baea35607c21411a8b0?sid=e16fdc17-ab09-4b1f-8860-48151bf22203"/>
            </a:endParaRPr>
          </a:p>
          <a:p>
            <a:pPr marL="0" indent="0">
              <a:buNone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Demo 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IN" sz="2000">
                <a:latin typeface="Arial" panose="020B0604020202020204" pitchFamily="34" charset="0"/>
                <a:cs typeface="Arial" panose="020B0604020202020204" pitchFamily="34" charset="0"/>
                <a:hlinkClick r:id="rId3" tooltip="https://www.loom.com/share/2b4c1cfe2a294baea35607c21411a8b0?sid=e16fdc17-ab09-4b1f-8860-48151bf22203"/>
              </a:rPr>
            </a:b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  <a:hlinkClick r:id="rId3" tooltip="https://www.loom.com/share/2b4c1cfe2a294baea35607c21411a8b0?sid=e16fdc17-ab09-4b1f-8860-48151bf22203"/>
              </a:rPr>
              <a:t>https://www.loom.com/share/2b4c1cfe2a294baea35607c21411a8b0?sid=e16fdc17-ab09-4b1f-8860-48151bf22203</a:t>
            </a:r>
            <a:b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floor is open for questions from the audience/judges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7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Thank you !!!!!!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</p:spTree>
    <p:extLst>
      <p:ext uri="{BB962C8B-B14F-4D97-AF65-F5344CB8AC3E}">
        <p14:creationId xmlns:p14="http://schemas.microsoft.com/office/powerpoint/2010/main" val="158076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IN" sz="4000" err="1">
                <a:latin typeface="Arial" panose="020B0604020202020204" pitchFamily="34" charset="0"/>
                <a:cs typeface="Arial" panose="020B0604020202020204" pitchFamily="34" charset="0"/>
              </a:rPr>
              <a:t>Onboarding</a:t>
            </a:r>
            <a:r>
              <a:rPr lang="en-IN" sz="4000">
                <a:latin typeface="Arial" panose="020B0604020202020204" pitchFamily="34" charset="0"/>
                <a:cs typeface="Arial" panose="020B0604020202020204" pitchFamily="34" charset="0"/>
              </a:rPr>
              <a:t> Bottleneck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89212" y="2283475"/>
            <a:ext cx="826351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cs typeface="Arial"/>
              </a:rPr>
              <a:t> Onboarding new developers to a large-scale application is a complex and time-consuming process.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hires face a steep learning curve, requiring significant support from senior team members.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Repetitive, foundational questions consume valuable engineering time, impacting project velocity.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There is a need for a consistent, scalable, and efficient onboarding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255976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6F7BF-8362-00D1-DB69-B44E95BA4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adcoach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2B51046-47F2-68AB-053A-926A6161EE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80" y="-113985"/>
            <a:ext cx="12203333" cy="69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>
                <a:latin typeface="Arial" panose="020B0604020202020204" pitchFamily="34" charset="0"/>
                <a:cs typeface="Arial" panose="020B0604020202020204" pitchFamily="34" charset="0"/>
              </a:rPr>
              <a:t>Introducing </a:t>
            </a:r>
            <a:r>
              <a:rPr lang="en-IN" sz="4400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br>
              <a:rPr lang="en-IN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Meet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: Your AI-Powered Onboarding Assistant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92924" y="2453370"/>
            <a:ext cx="80288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intelligent </a:t>
            </a:r>
            <a:r>
              <a:rPr lang="en-US" altLang="en-US" sz="2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designed to automate and enhance the developer onboarding experience.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provides instant access to key information about the codebase, architecture, and development workflows.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goal is to accelerate the time-to-first-contribution for new developers and free up senior engineers.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acts as a personalized guide, available 24/7.</a:t>
            </a:r>
          </a:p>
        </p:txBody>
      </p:sp>
    </p:spTree>
    <p:extLst>
      <p:ext uri="{BB962C8B-B14F-4D97-AF65-F5344CB8AC3E}">
        <p14:creationId xmlns:p14="http://schemas.microsoft.com/office/powerpoint/2010/main" val="317696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High-Level Architecture</a:t>
            </a:r>
            <a:br>
              <a:rPr lang="en-IN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Works: A High-Level View</a:t>
            </a:r>
            <a:endParaRPr lang="en-IN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6172" y="5801015"/>
            <a:ext cx="888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This diagram illustrates the flow from a new developer's query to the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chatbot's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response. The user interacts with the Front-End Application, which sends the query to the Back-End Application. The core of the system is the connection between the Back-End and a FAISS Vector Database, which contains a </a:t>
            </a:r>
            <a:r>
              <a:rPr lang="en-US" sz="1200" err="1">
                <a:latin typeface="Arial" panose="020B0604020202020204" pitchFamily="34" charset="0"/>
                <a:cs typeface="Arial" panose="020B0604020202020204" pitchFamily="34" charset="0"/>
              </a:rPr>
              <a:t>vectorized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representation of the codebase.</a:t>
            </a:r>
            <a:endParaRPr lang="en-I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C30681F8-DE1D-C92E-287F-957208481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357" y="2133600"/>
            <a:ext cx="7138771" cy="37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Key Features of </a:t>
            </a:r>
            <a:r>
              <a:rPr lang="en-IN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589213" y="1975698"/>
            <a:ext cx="898395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Codebase Navigation: Ask questions like, "Where is the function for processing a new order?“</a:t>
            </a: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Architectural Insights: Understand which services handle which parts of the e-commerce flow.</a:t>
            </a: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Workflow Guidance: Get step-by-step instructions for tasks like setting up the local environment or submitting a pull request.</a:t>
            </a: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 Stack: Get quick facts and context on the different technologies and libraries used in the project.</a:t>
            </a: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FAQ and Troubleshooting: Find solutions to common setup and build issues.</a:t>
            </a:r>
          </a:p>
        </p:txBody>
      </p:sp>
    </p:spTree>
    <p:extLst>
      <p:ext uri="{BB962C8B-B14F-4D97-AF65-F5344CB8AC3E}">
        <p14:creationId xmlns:p14="http://schemas.microsoft.com/office/powerpoint/2010/main" val="200398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61622"/>
          </a:xfrm>
        </p:spPr>
        <p:txBody>
          <a:bodyPr>
            <a:normAutofit/>
          </a:bodyPr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Benefits of </a:t>
            </a:r>
            <a:r>
              <a:rPr lang="en-IN" err="1">
                <a:latin typeface="Arial" panose="020B0604020202020204" pitchFamily="34" charset="0"/>
                <a:cs typeface="Arial" panose="020B0604020202020204" pitchFamily="34" charset="0"/>
              </a:rPr>
              <a:t>CodeCoach</a:t>
            </a:r>
            <a:br>
              <a:rPr lang="en-IN"/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The Impact: Why This Matters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589212" y="1821810"/>
            <a:ext cx="9107488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Accelerated Onboarding: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 the time new developers take to become productive.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Senior Dev Efficiency: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Free up experienced engineers to focus on complex tasks, not repeated questions.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Consistent Information: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all new hires receive the same high-quality, up-to-date guidance.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Developer Satisfaction: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smoother onboarding process leads to higher morale and retention.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Scalability: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solution can easily scale with the growth of the team and the complexity of the codebase.</a:t>
            </a:r>
          </a:p>
        </p:txBody>
      </p:sp>
    </p:spTree>
    <p:extLst>
      <p:ext uri="{BB962C8B-B14F-4D97-AF65-F5344CB8AC3E}">
        <p14:creationId xmlns:p14="http://schemas.microsoft.com/office/powerpoint/2010/main" val="257822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5FF8-8A64-6EF2-238D-CD65E89D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err="1"/>
              <a:t>Langfuse</a:t>
            </a:r>
            <a:r>
              <a:rPr lang="en-IN" b="1"/>
              <a:t> Evaluation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771F-4B24-C7A0-6101-4BFA97E5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b="1">
                <a:solidFill>
                  <a:schemeClr val="tx1"/>
                </a:solidFill>
                <a:latin typeface="Arial" panose="020B0604020202020204" pitchFamily="34" charset="0"/>
              </a:rPr>
              <a:t>Question Bank </a:t>
            </a:r>
            <a:r>
              <a:rPr lang="en-IN"/>
              <a:t>– </a:t>
            </a:r>
            <a:r>
              <a:rPr lang="en-IN" sz="2000">
                <a:solidFill>
                  <a:schemeClr val="tx1"/>
                </a:solidFill>
                <a:latin typeface="Arial" panose="020B0604020202020204" pitchFamily="34" charset="0"/>
              </a:rPr>
              <a:t>Test questions with expected keywords (in JSON format)</a:t>
            </a:r>
          </a:p>
          <a:p>
            <a:r>
              <a:rPr lang="en-IN" sz="2000" b="1">
                <a:solidFill>
                  <a:schemeClr val="tx1"/>
                </a:solidFill>
                <a:latin typeface="Arial" panose="020B0604020202020204" pitchFamily="34" charset="0"/>
              </a:rPr>
              <a:t>Evaluation Script </a:t>
            </a:r>
            <a:r>
              <a:rPr lang="en-IN"/>
              <a:t>– </a:t>
            </a:r>
            <a:r>
              <a:rPr lang="en-IN" sz="2000">
                <a:solidFill>
                  <a:schemeClr val="tx1"/>
                </a:solidFill>
                <a:latin typeface="Arial" panose="020B0604020202020204" pitchFamily="34" charset="0"/>
              </a:rPr>
              <a:t>Sends questions &amp; scores answers </a:t>
            </a:r>
          </a:p>
          <a:p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</a:rPr>
              <a:t>Metrics Calculated</a:t>
            </a:r>
          </a:p>
          <a:p>
            <a:r>
              <a:rPr lang="en-US" b="1"/>
              <a:t>             - </a:t>
            </a: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</a:rPr>
              <a:t>Accuracy </a:t>
            </a:r>
            <a:r>
              <a:rPr lang="en-US"/>
              <a:t>–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Correct keywords present</a:t>
            </a:r>
          </a:p>
          <a:p>
            <a:r>
              <a:rPr lang="en-US" b="1"/>
              <a:t>             - </a:t>
            </a: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</a:rPr>
              <a:t>Hallucination</a:t>
            </a:r>
            <a:r>
              <a:rPr lang="en-US"/>
              <a:t> – A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voids made‑up answers</a:t>
            </a:r>
          </a:p>
          <a:p>
            <a:r>
              <a:rPr lang="en-US" b="1"/>
              <a:t>             - </a:t>
            </a:r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</a:rPr>
              <a:t>Safety </a:t>
            </a:r>
            <a:r>
              <a:rPr lang="en-US"/>
              <a:t>–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Appropriate and relevant answers</a:t>
            </a:r>
          </a:p>
          <a:p>
            <a:endParaRPr lang="en-US" sz="20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17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9C37-5283-BFFA-4F81-9310CAA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err="1"/>
              <a:t>Langfuse</a:t>
            </a:r>
            <a:r>
              <a:rPr lang="en-IN" b="1"/>
              <a:t> AI Evaluation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526549-07B3-726E-D424-40819DB0D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657" y="2029186"/>
            <a:ext cx="9349242" cy="4204703"/>
          </a:xfrm>
        </p:spPr>
      </p:pic>
    </p:spTree>
    <p:extLst>
      <p:ext uri="{BB962C8B-B14F-4D97-AF65-F5344CB8AC3E}">
        <p14:creationId xmlns:p14="http://schemas.microsoft.com/office/powerpoint/2010/main" val="92061486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Wisp</vt:lpstr>
      <vt:lpstr>CodeCoach: Your Developer Onboarding Chatbot Streamlining New Developer Integration for your Application</vt:lpstr>
      <vt:lpstr>The Onboarding Bottleneck</vt:lpstr>
      <vt:lpstr>PowerPoint Presentation</vt:lpstr>
      <vt:lpstr>Introducing CodeCoach Meet CodeCoach: Your AI-Powered Onboarding Assistant</vt:lpstr>
      <vt:lpstr>High-Level Architecture  How CodeCoach Works: A High-Level View</vt:lpstr>
      <vt:lpstr>Key Features of CodeCoach</vt:lpstr>
      <vt:lpstr>Benefits of CodeCoach The Impact: Why This Matters</vt:lpstr>
      <vt:lpstr>Langfuse Evaluation Workflow</vt:lpstr>
      <vt:lpstr>Langfuse AI Evaluation Overview</vt:lpstr>
      <vt:lpstr>Next Steps What's Next?</vt:lpstr>
      <vt:lpstr>Additional Information  +  Q&amp;A </vt:lpstr>
      <vt:lpstr>Thank you !!!!!!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CodeCoach: Your Developer Onboarding Chatbot Streamlining New Developer Integration for your Application]</dc:title>
  <dc:creator>Vikram Tapikar</dc:creator>
  <cp:revision>2</cp:revision>
  <dcterms:created xsi:type="dcterms:W3CDTF">2025-08-03T04:17:42Z</dcterms:created>
  <dcterms:modified xsi:type="dcterms:W3CDTF">2025-08-16T04:09:31Z</dcterms:modified>
</cp:coreProperties>
</file>